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Nankai Trough is located about 900 km south of Japan coast, where the Philippines plate is subducting beneath Eurasia.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The Shikoku Basin section of the northern Philippine Sea plate has been subducting northwestward under southern Japan along the Nankai Trough.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The Nankai Trough is a relatively shallow trench. The decollement is near the top of the Shikoku Basin lower unit.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The data were collected by the University of Texas, the University of Tulsa, and the University of Tokyo.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- 250 km of 96-channel, high-resolution multichannel seismic reflection profiles  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Sources: Tuned array of 6 air guns. Receivers: Analog hydrophone streamer with 68 channels at 33.33-m group interval.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Field data were sorted into 16.66-m bins. 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3 Sections or packages: Shikoku Basin comprised of upper and lower (~5000-6000m; 6000-6500m) and basement at ~6500m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Decollement is in the reflection free/transparent portion (homogenous unit) of the lower unit of the Shikoku Basin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TWT ~6.5 seconds and using 1500 m/s for water velocity, depth of ~4.5 km; thus no water bottom multiple</a:t>
            </a:r>
            <a:endParaRPr sz="9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Trench around CMP 0-1000 </a:t>
            </a:r>
            <a:endParaRPr sz="9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Diffractions not collapsed; accretionary prisms w/ distorted sediments that cause the seen topo</a:t>
            </a:r>
            <a:endParaRPr sz="9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Relationship Id="rId4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Relationship Id="rId4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jpg"/><Relationship Id="rId4" Type="http://schemas.openxmlformats.org/officeDocument/2006/relationships/image" Target="../media/image38.png"/><Relationship Id="rId5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jpg"/><Relationship Id="rId4" Type="http://schemas.openxmlformats.org/officeDocument/2006/relationships/image" Target="../media/image3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jp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Relationship Id="rId4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jpg"/><Relationship Id="rId4" Type="http://schemas.openxmlformats.org/officeDocument/2006/relationships/image" Target="../media/image55.png"/><Relationship Id="rId5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Relationship Id="rId4" Type="http://schemas.openxmlformats.org/officeDocument/2006/relationships/image" Target="../media/image5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jpg"/><Relationship Id="rId4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13073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Times New Roman"/>
                <a:ea typeface="Times New Roman"/>
                <a:cs typeface="Times New Roman"/>
                <a:sym typeface="Times New Roman"/>
              </a:rPr>
              <a:t>Nankai Trough 2D seismic line processing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25" y="2539087"/>
            <a:ext cx="3938349" cy="25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8175" y="2539087"/>
            <a:ext cx="3864751" cy="25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8186" y="77913"/>
            <a:ext cx="3864740" cy="26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436" y="77913"/>
            <a:ext cx="3864740" cy="26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1350" y="899224"/>
            <a:ext cx="3879975" cy="29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1400" y="848275"/>
            <a:ext cx="3730075" cy="295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8900" y="873750"/>
            <a:ext cx="3948000" cy="29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>
            <p:ph type="title"/>
          </p:nvPr>
        </p:nvSpPr>
        <p:spPr>
          <a:xfrm>
            <a:off x="311700" y="20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Surface-consistent amplitude balancing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199500" y="3672300"/>
            <a:ext cx="87450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Zero traces were removed. The surface-consistent model tries to explain the trace amplitude using a product of source, receiver, offset, and midpoint factors.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horizontal stripes come from the offset term. The vertical stripes come from the shot tern. The diagonal stripes come from the CMP and receiver terms.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437425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Surface-consistent amplitude balancing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2657675" y="1485650"/>
            <a:ext cx="247500" cy="33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5871400" y="1485650"/>
            <a:ext cx="247500" cy="33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525" y="722706"/>
            <a:ext cx="4628596" cy="372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1937" y="722700"/>
            <a:ext cx="4920162" cy="39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311700" y="15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CMP sorting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1725" y="572900"/>
            <a:ext cx="5785975" cy="44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>
            <p:ph type="title"/>
          </p:nvPr>
        </p:nvSpPr>
        <p:spPr>
          <a:xfrm>
            <a:off x="311700" y="8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Fold distribution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5120875" y="2224324"/>
            <a:ext cx="39054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First CMPs are not full fold.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first full-fold CMP gather is CMP 933 with 48 traces.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275"/>
            <a:ext cx="4831775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675" y="941150"/>
            <a:ext cx="4397325" cy="36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>
            <p:ph type="title"/>
          </p:nvPr>
        </p:nvSpPr>
        <p:spPr>
          <a:xfrm>
            <a:off x="311700" y="15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Velocity analysis and NMO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88555"/>
            <a:ext cx="4068822" cy="296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43" y="995125"/>
            <a:ext cx="4319258" cy="315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>
            <p:ph type="title"/>
          </p:nvPr>
        </p:nvSpPr>
        <p:spPr>
          <a:xfrm>
            <a:off x="311700" y="15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Velocity analysis and NMO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3796"/>
            <a:ext cx="4539832" cy="3755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4525" y="670225"/>
            <a:ext cx="4825800" cy="37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type="title"/>
          </p:nvPr>
        </p:nvSpPr>
        <p:spPr>
          <a:xfrm>
            <a:off x="311700" y="15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Stack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DMO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1300" y="726050"/>
            <a:ext cx="4772101" cy="37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20900"/>
            <a:ext cx="4419599" cy="35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808849"/>
            <a:ext cx="4275055" cy="352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916" y="697800"/>
            <a:ext cx="4538184" cy="37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>
            <p:ph type="title"/>
          </p:nvPr>
        </p:nvSpPr>
        <p:spPr>
          <a:xfrm>
            <a:off x="311700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DMO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157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275" y="730000"/>
            <a:ext cx="4465025" cy="40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x="311700" y="730000"/>
            <a:ext cx="3953100" cy="4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Nankai Trough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	-900 km S Japan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Shikoku Basin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Relatively shallow trench.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0225" y="668500"/>
            <a:ext cx="5418800" cy="405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>
            <p:ph type="title"/>
          </p:nvPr>
        </p:nvSpPr>
        <p:spPr>
          <a:xfrm>
            <a:off x="311700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DMO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5014875" y="1833038"/>
            <a:ext cx="39054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DMO stack corrects for dips.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Generated from an ensemble stack of different velocities.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DMO velocities were picked automatically from the envelope.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8475"/>
            <a:ext cx="4419599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625" y="0"/>
            <a:ext cx="4795374" cy="364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5222300" y="3588275"/>
            <a:ext cx="832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DMO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7648200" y="3588275"/>
            <a:ext cx="832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NMO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Shape 203"/>
          <p:cNvSpPr txBox="1"/>
          <p:nvPr>
            <p:ph type="title"/>
          </p:nvPr>
        </p:nvSpPr>
        <p:spPr>
          <a:xfrm>
            <a:off x="311700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DMO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5458650" y="2445075"/>
            <a:ext cx="1075200" cy="2901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4733175" y="2662250"/>
            <a:ext cx="315000" cy="2253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7873325" y="2445050"/>
            <a:ext cx="1075200" cy="2901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7147850" y="2662250"/>
            <a:ext cx="315000" cy="2253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/>
        </p:nvSpPr>
        <p:spPr>
          <a:xfrm>
            <a:off x="227550" y="4023175"/>
            <a:ext cx="86889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Velocities are corrected for dips.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Picked velocities are smoother and increase with depth.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Events are clearer in DMO stack.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120350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Stolt migration constant velocity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7775" y="832150"/>
            <a:ext cx="5560266" cy="41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841" y="95800"/>
            <a:ext cx="3486708" cy="261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2850" y="2651325"/>
            <a:ext cx="3486699" cy="24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>
            <a:off x="6032650" y="619025"/>
            <a:ext cx="5064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6849100" y="1041525"/>
            <a:ext cx="5064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6032650" y="3050975"/>
            <a:ext cx="5064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6849100" y="3360975"/>
            <a:ext cx="5064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Stolt migration variable velocity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6500" y="820900"/>
            <a:ext cx="5025974" cy="37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125" y="955150"/>
            <a:ext cx="4397875" cy="350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227550" y="4456150"/>
            <a:ext cx="8688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More realistic velocity distribution.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4000" y="744100"/>
            <a:ext cx="4766000" cy="40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650" y="767900"/>
            <a:ext cx="4712275" cy="40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Stolt migration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1373100" y="1879575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5836150" y="1879575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3072600" y="1689175"/>
            <a:ext cx="5514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7225675" y="1970575"/>
            <a:ext cx="4953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2763550" y="1970575"/>
            <a:ext cx="4953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7580650" y="1689175"/>
            <a:ext cx="5514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Gazdag migration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5250" y="738475"/>
            <a:ext cx="5159926" cy="38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20900"/>
            <a:ext cx="4572000" cy="36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/>
          <p:nvPr/>
        </p:nvSpPr>
        <p:spPr>
          <a:xfrm>
            <a:off x="6055150" y="1834550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7754650" y="1649325"/>
            <a:ext cx="3939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7383125" y="1885700"/>
            <a:ext cx="4953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8222075" y="2060625"/>
            <a:ext cx="4953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6770300" y="2915950"/>
            <a:ext cx="3939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7433825" y="2911550"/>
            <a:ext cx="7884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Velocity continuation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8125" y="703975"/>
            <a:ext cx="4758601" cy="35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401" y="820900"/>
            <a:ext cx="4308725" cy="3227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Velocity continuation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213" y="668500"/>
            <a:ext cx="5567821" cy="4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/>
          <p:nvPr/>
        </p:nvSpPr>
        <p:spPr>
          <a:xfrm>
            <a:off x="3384738" y="1974525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5423738" y="1740050"/>
            <a:ext cx="4821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2777825" y="2285400"/>
            <a:ext cx="4821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3583475" y="2228500"/>
            <a:ext cx="1242900" cy="879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4941650" y="2069975"/>
            <a:ext cx="6330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0800" y="761075"/>
            <a:ext cx="5217226" cy="39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051" y="0"/>
            <a:ext cx="3862774" cy="289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3975" y="2723775"/>
            <a:ext cx="3809850" cy="24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Velocity continuation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6250" y="845618"/>
            <a:ext cx="4776503" cy="384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201" y="957675"/>
            <a:ext cx="4491799" cy="36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Velocity continuation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72300" y="13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Seismic acquisition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200" y="880925"/>
            <a:ext cx="5067522" cy="33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104775" y="706850"/>
            <a:ext cx="3953100" cy="4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data were collected by the University of Texas and the University of Tokyo.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High-resolution multichannel seismic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Sources: Tuned array of 6 air guns - Receivers: Analog hydrophone streamer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Field data sorted into 16.66-m bins.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Velocity continuation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925" y="723250"/>
            <a:ext cx="4419599" cy="33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725" y="723250"/>
            <a:ext cx="4419599" cy="331019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/>
          <p:nvPr/>
        </p:nvSpPr>
        <p:spPr>
          <a:xfrm>
            <a:off x="5807438" y="1714500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7396138" y="1581500"/>
            <a:ext cx="4821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5276675" y="2029500"/>
            <a:ext cx="4821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5980850" y="1995900"/>
            <a:ext cx="887700" cy="699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7002850" y="1822625"/>
            <a:ext cx="6330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6459525" y="2928650"/>
            <a:ext cx="3939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7123050" y="2924250"/>
            <a:ext cx="7884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Reverse-time migration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000" y="704000"/>
            <a:ext cx="4464625" cy="334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125" y="633113"/>
            <a:ext cx="4659975" cy="349025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/>
          <p:nvPr/>
        </p:nvSpPr>
        <p:spPr>
          <a:xfrm>
            <a:off x="5705963" y="1727175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7445699" y="1613200"/>
            <a:ext cx="4326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5073725" y="2008575"/>
            <a:ext cx="4821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5953475" y="2008575"/>
            <a:ext cx="4821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6435575" y="2985725"/>
            <a:ext cx="3939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7099100" y="2981325"/>
            <a:ext cx="7884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Split-step migration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75" y="796050"/>
            <a:ext cx="4741676" cy="355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925" y="820900"/>
            <a:ext cx="4741676" cy="355142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/>
          <p:nvPr/>
        </p:nvSpPr>
        <p:spPr>
          <a:xfrm>
            <a:off x="5788413" y="1968200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7553524" y="1816150"/>
            <a:ext cx="4326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5073725" y="2179800"/>
            <a:ext cx="4821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5991525" y="2179800"/>
            <a:ext cx="4821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6473625" y="3201350"/>
            <a:ext cx="3939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7270350" y="3201350"/>
            <a:ext cx="7884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038" y="822625"/>
            <a:ext cx="5434176" cy="40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>
            <p:ph type="title"/>
          </p:nvPr>
        </p:nvSpPr>
        <p:spPr>
          <a:xfrm>
            <a:off x="97825" y="17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Interpretations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97825" y="17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Shape 339"/>
          <p:cNvSpPr txBox="1"/>
          <p:nvPr/>
        </p:nvSpPr>
        <p:spPr>
          <a:xfrm>
            <a:off x="239475" y="821250"/>
            <a:ext cx="7132200" cy="2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Nankai data has many diffractions.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reflectors are generally flat geology.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We processed from raw data to surface-consistent amplitude balancing, CMP sorting, velocity analysis, NMO, DMO, stack, and migration. The result can be used for interpretations.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We improved the quality of the published migrated image by doing more detailed velocity analysis in migration to collapse the diffractions.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52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Published migrated stack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5094625" cy="37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800" y="831700"/>
            <a:ext cx="4512725" cy="32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/>
          <p:nvPr/>
        </p:nvSpPr>
        <p:spPr>
          <a:xfrm>
            <a:off x="6047912" y="1812399"/>
            <a:ext cx="474600" cy="348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7784458" y="1715728"/>
            <a:ext cx="474600" cy="348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121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Shot gathers first look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5225" y="694000"/>
            <a:ext cx="5533776" cy="41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4926900" y="917000"/>
            <a:ext cx="3905400" cy="3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- 326 shot gathers with 19057 traces. Total time sample is 11 seconds with interval 0.002 seconds.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published stacked data has 2250 traces with total time length of 9 seconds and 0.004 seconds sample interval.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shot-gather data has 401 CMPs while the stacked data has 2869 CMPs.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8200" y="596300"/>
            <a:ext cx="5710475" cy="42770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>
            <p:ph type="title"/>
          </p:nvPr>
        </p:nvSpPr>
        <p:spPr>
          <a:xfrm>
            <a:off x="311700" y="117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Shot gathers first look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5171075" y="885475"/>
            <a:ext cx="3905400" cy="3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first shot gather has one trace. The number of traces per gather increases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 to a maximum of 69 at gather 1735.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number of traces per gather keeps constant through gather 1965 and decreases to 1 at the last gather 2012.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There are missing traces at some shot gathers.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6036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2325" y="695087"/>
            <a:ext cx="5446701" cy="40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20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Shot gathers first look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5072950" y="1561812"/>
            <a:ext cx="39054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Low frequencies smaller than 10 Hz need to be filtered.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data was resampled to 4 ms sample interval later so high frequencies above 125 Hz need to be filtered to prevent aliasing and remove noise.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10200" y="3139575"/>
            <a:ext cx="843600" cy="1059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137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Surface-consistent amplitude balancing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777925"/>
            <a:ext cx="4591449" cy="406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813" y="807900"/>
            <a:ext cx="4591449" cy="4000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/>
          <p:nvPr/>
        </p:nvSpPr>
        <p:spPr>
          <a:xfrm>
            <a:off x="765325" y="1294325"/>
            <a:ext cx="3432600" cy="506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4890725" y="1345425"/>
            <a:ext cx="3432600" cy="455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